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2a471aeeb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g32a471aeeb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5" y="-1256505"/>
            <a:ext cx="4351336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6" y="1956596"/>
            <a:ext cx="5811834" cy="2628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4" y="-596102"/>
            <a:ext cx="5811834" cy="7734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98989"/>
              </a:buClr>
              <a:buSzPts val="2400"/>
              <a:buNone/>
              <a:defRPr sz="2400">
                <a:solidFill>
                  <a:srgbClr val="898989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5181603" cy="4351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7"/>
            <a:ext cx="5181603" cy="4351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 b="1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4" y="2505071"/>
            <a:ext cx="5157782" cy="3684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 b="1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1"/>
            <a:ext cx="5183184" cy="3684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4" y="987423"/>
            <a:ext cx="6172200" cy="4873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4" y="987423"/>
            <a:ext cx="6172200" cy="487362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4" y="2057400"/>
            <a:ext cx="3932240" cy="3811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3366893" y="864894"/>
            <a:ext cx="5635593" cy="461662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alibri"/>
              <a:buNone/>
            </a:pPr>
            <a:r>
              <a:rPr lang="en-US" sz="24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Laita oma nimesi tähän</a:t>
            </a:r>
            <a:endParaRPr/>
          </a:p>
        </p:txBody>
      </p:sp>
      <p:pic>
        <p:nvPicPr>
          <p:cNvPr id="85" name="Google Shape;8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3463" y="6085359"/>
            <a:ext cx="1972973" cy="650924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3098" y="5590906"/>
            <a:ext cx="1722775" cy="494452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306436" y="409459"/>
            <a:ext cx="7569202" cy="324392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3"/>
          <p:cNvSpPr/>
          <p:nvPr/>
        </p:nvSpPr>
        <p:spPr>
          <a:xfrm>
            <a:off x="-4956" y="6759637"/>
            <a:ext cx="12191996" cy="98362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113511" y="1833556"/>
            <a:ext cx="3838575" cy="3800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9" name="Google Shape;229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73359" y="624791"/>
            <a:ext cx="1560102" cy="447470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p22"/>
          <p:cNvSpPr/>
          <p:nvPr/>
        </p:nvSpPr>
        <p:spPr>
          <a:xfrm>
            <a:off x="3562804" y="2542498"/>
            <a:ext cx="1963739" cy="1171574"/>
          </a:xfrm>
          <a:custGeom>
            <a:avLst/>
            <a:gdLst/>
            <a:ahLst/>
            <a:cxnLst/>
            <a:rect l="l" t="t" r="r" b="b"/>
            <a:pathLst>
              <a:path w="1309" h="781" extrusionOk="0">
                <a:moveTo>
                  <a:pt x="310" y="39"/>
                </a:moveTo>
                <a:cubicBezTo>
                  <a:pt x="1144" y="339"/>
                  <a:pt x="1144" y="339"/>
                  <a:pt x="1144" y="339"/>
                </a:cubicBezTo>
                <a:cubicBezTo>
                  <a:pt x="1253" y="379"/>
                  <a:pt x="1309" y="500"/>
                  <a:pt x="1269" y="611"/>
                </a:cubicBezTo>
                <a:cubicBezTo>
                  <a:pt x="1229" y="722"/>
                  <a:pt x="1108" y="781"/>
                  <a:pt x="999" y="741"/>
                </a:cubicBezTo>
                <a:cubicBezTo>
                  <a:pt x="165" y="441"/>
                  <a:pt x="165" y="441"/>
                  <a:pt x="165" y="441"/>
                </a:cubicBezTo>
                <a:cubicBezTo>
                  <a:pt x="56" y="402"/>
                  <a:pt x="0" y="280"/>
                  <a:pt x="40" y="169"/>
                </a:cubicBezTo>
                <a:cubicBezTo>
                  <a:pt x="80" y="58"/>
                  <a:pt x="201" y="0"/>
                  <a:pt x="310" y="39"/>
                </a:cubicBezTo>
                <a:close/>
              </a:path>
            </a:pathLst>
          </a:custGeom>
          <a:solidFill>
            <a:srgbClr val="C7BCD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22"/>
          <p:cNvSpPr/>
          <p:nvPr/>
        </p:nvSpPr>
        <p:spPr>
          <a:xfrm>
            <a:off x="5573359" y="1221345"/>
            <a:ext cx="639759" cy="1951035"/>
          </a:xfrm>
          <a:custGeom>
            <a:avLst/>
            <a:gdLst/>
            <a:ahLst/>
            <a:cxnLst/>
            <a:rect l="l" t="t" r="r" b="b"/>
            <a:pathLst>
              <a:path w="427" h="1301" extrusionOk="0">
                <a:moveTo>
                  <a:pt x="427" y="209"/>
                </a:moveTo>
                <a:cubicBezTo>
                  <a:pt x="427" y="1091"/>
                  <a:pt x="427" y="1091"/>
                  <a:pt x="427" y="1091"/>
                </a:cubicBezTo>
                <a:cubicBezTo>
                  <a:pt x="427" y="1207"/>
                  <a:pt x="331" y="1301"/>
                  <a:pt x="213" y="1301"/>
                </a:cubicBezTo>
                <a:cubicBezTo>
                  <a:pt x="95" y="1301"/>
                  <a:pt x="0" y="1207"/>
                  <a:pt x="0" y="1091"/>
                </a:cubicBezTo>
                <a:cubicBezTo>
                  <a:pt x="0" y="209"/>
                  <a:pt x="0" y="209"/>
                  <a:pt x="0" y="209"/>
                </a:cubicBezTo>
                <a:cubicBezTo>
                  <a:pt x="0" y="93"/>
                  <a:pt x="95" y="0"/>
                  <a:pt x="213" y="0"/>
                </a:cubicBezTo>
                <a:cubicBezTo>
                  <a:pt x="331" y="0"/>
                  <a:pt x="427" y="93"/>
                  <a:pt x="427" y="209"/>
                </a:cubicBezTo>
                <a:close/>
              </a:path>
            </a:pathLst>
          </a:custGeom>
          <a:solidFill>
            <a:srgbClr val="FBC5B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22"/>
          <p:cNvSpPr/>
          <p:nvPr/>
        </p:nvSpPr>
        <p:spPr>
          <a:xfrm>
            <a:off x="6239326" y="2556278"/>
            <a:ext cx="1974848" cy="1154109"/>
          </a:xfrm>
          <a:custGeom>
            <a:avLst/>
            <a:gdLst/>
            <a:ahLst/>
            <a:cxnLst/>
            <a:rect l="l" t="t" r="r" b="b"/>
            <a:pathLst>
              <a:path w="1317" h="769" extrusionOk="0">
                <a:moveTo>
                  <a:pt x="1149" y="442"/>
                </a:moveTo>
                <a:cubicBezTo>
                  <a:pt x="307" y="731"/>
                  <a:pt x="307" y="731"/>
                  <a:pt x="307" y="731"/>
                </a:cubicBezTo>
                <a:cubicBezTo>
                  <a:pt x="197" y="769"/>
                  <a:pt x="77" y="709"/>
                  <a:pt x="38" y="597"/>
                </a:cubicBezTo>
                <a:cubicBezTo>
                  <a:pt x="0" y="486"/>
                  <a:pt x="58" y="365"/>
                  <a:pt x="169" y="327"/>
                </a:cubicBezTo>
                <a:cubicBezTo>
                  <a:pt x="1010" y="38"/>
                  <a:pt x="1010" y="38"/>
                  <a:pt x="1010" y="38"/>
                </a:cubicBezTo>
                <a:cubicBezTo>
                  <a:pt x="1121" y="0"/>
                  <a:pt x="1241" y="60"/>
                  <a:pt x="1279" y="172"/>
                </a:cubicBezTo>
                <a:cubicBezTo>
                  <a:pt x="1317" y="283"/>
                  <a:pt x="1259" y="404"/>
                  <a:pt x="1149" y="442"/>
                </a:cubicBezTo>
                <a:close/>
              </a:path>
            </a:pathLst>
          </a:custGeom>
          <a:solidFill>
            <a:srgbClr val="F2D6A7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22"/>
          <p:cNvSpPr/>
          <p:nvPr/>
        </p:nvSpPr>
        <p:spPr>
          <a:xfrm>
            <a:off x="4347834" y="3802276"/>
            <a:ext cx="1481134" cy="1852610"/>
          </a:xfrm>
          <a:custGeom>
            <a:avLst/>
            <a:gdLst/>
            <a:ahLst/>
            <a:cxnLst/>
            <a:rect l="l" t="t" r="r" b="b"/>
            <a:pathLst>
              <a:path w="987" h="1236" extrusionOk="0">
                <a:moveTo>
                  <a:pt x="66" y="875"/>
                </a:moveTo>
                <a:cubicBezTo>
                  <a:pt x="566" y="125"/>
                  <a:pt x="566" y="125"/>
                  <a:pt x="566" y="125"/>
                </a:cubicBezTo>
                <a:cubicBezTo>
                  <a:pt x="632" y="27"/>
                  <a:pt x="765" y="0"/>
                  <a:pt x="863" y="66"/>
                </a:cubicBezTo>
                <a:cubicBezTo>
                  <a:pt x="961" y="131"/>
                  <a:pt x="987" y="264"/>
                  <a:pt x="922" y="362"/>
                </a:cubicBezTo>
                <a:cubicBezTo>
                  <a:pt x="421" y="1112"/>
                  <a:pt x="421" y="1112"/>
                  <a:pt x="421" y="1112"/>
                </a:cubicBezTo>
                <a:cubicBezTo>
                  <a:pt x="356" y="1210"/>
                  <a:pt x="223" y="1236"/>
                  <a:pt x="125" y="1171"/>
                </a:cubicBezTo>
                <a:cubicBezTo>
                  <a:pt x="27" y="1105"/>
                  <a:pt x="0" y="973"/>
                  <a:pt x="66" y="875"/>
                </a:cubicBezTo>
                <a:close/>
              </a:path>
            </a:pathLst>
          </a:custGeom>
          <a:solidFill>
            <a:srgbClr val="B9E5F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22"/>
          <p:cNvSpPr/>
          <p:nvPr/>
        </p:nvSpPr>
        <p:spPr>
          <a:xfrm>
            <a:off x="5992428" y="3821323"/>
            <a:ext cx="1481134" cy="1814516"/>
          </a:xfrm>
          <a:custGeom>
            <a:avLst/>
            <a:gdLst/>
            <a:ahLst/>
            <a:cxnLst/>
            <a:rect l="l" t="t" r="r" b="b"/>
            <a:pathLst>
              <a:path w="987" h="1210" extrusionOk="0">
                <a:moveTo>
                  <a:pt x="417" y="119"/>
                </a:moveTo>
                <a:cubicBezTo>
                  <a:pt x="921" y="849"/>
                  <a:pt x="921" y="849"/>
                  <a:pt x="921" y="849"/>
                </a:cubicBezTo>
                <a:cubicBezTo>
                  <a:pt x="987" y="944"/>
                  <a:pt x="962" y="1076"/>
                  <a:pt x="864" y="1143"/>
                </a:cubicBezTo>
                <a:cubicBezTo>
                  <a:pt x="767" y="1210"/>
                  <a:pt x="635" y="1187"/>
                  <a:pt x="569" y="1091"/>
                </a:cubicBezTo>
                <a:cubicBezTo>
                  <a:pt x="66" y="361"/>
                  <a:pt x="66" y="361"/>
                  <a:pt x="66" y="361"/>
                </a:cubicBezTo>
                <a:cubicBezTo>
                  <a:pt x="0" y="265"/>
                  <a:pt x="25" y="134"/>
                  <a:pt x="122" y="67"/>
                </a:cubicBezTo>
                <a:cubicBezTo>
                  <a:pt x="219" y="0"/>
                  <a:pt x="351" y="23"/>
                  <a:pt x="417" y="119"/>
                </a:cubicBezTo>
                <a:close/>
              </a:path>
            </a:pathLst>
          </a:custGeom>
          <a:solidFill>
            <a:srgbClr val="D4E6B7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22"/>
          <p:cNvSpPr txBox="1"/>
          <p:nvPr/>
        </p:nvSpPr>
        <p:spPr>
          <a:xfrm>
            <a:off x="7260829" y="392524"/>
            <a:ext cx="4324800" cy="1169700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Tekstikenttä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22"/>
          <p:cNvSpPr txBox="1"/>
          <p:nvPr/>
        </p:nvSpPr>
        <p:spPr>
          <a:xfrm>
            <a:off x="8509113" y="2677253"/>
            <a:ext cx="3095100" cy="1600800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Tekstikenttä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7" name="Google Shape;237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484845" y="2098785"/>
            <a:ext cx="1599424" cy="45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2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685047" y="4784835"/>
            <a:ext cx="1599596" cy="458800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Google Shape;239;p22"/>
          <p:cNvSpPr txBox="1"/>
          <p:nvPr/>
        </p:nvSpPr>
        <p:spPr>
          <a:xfrm>
            <a:off x="7737031" y="5349834"/>
            <a:ext cx="3867000" cy="954300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Tekstikenttä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0" name="Google Shape;240;p2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545991" y="4784835"/>
            <a:ext cx="1631079" cy="469645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22"/>
          <p:cNvSpPr txBox="1"/>
          <p:nvPr/>
        </p:nvSpPr>
        <p:spPr>
          <a:xfrm>
            <a:off x="288895" y="5381655"/>
            <a:ext cx="3867000" cy="954300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Tekstikenttä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22"/>
          <p:cNvSpPr txBox="1"/>
          <p:nvPr/>
        </p:nvSpPr>
        <p:spPr>
          <a:xfrm>
            <a:off x="294619" y="2863626"/>
            <a:ext cx="3095100" cy="1385400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Tekstikenttä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3" name="Google Shape;243;p2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725207" y="2289977"/>
            <a:ext cx="1641569" cy="472672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p22"/>
          <p:cNvSpPr txBox="1"/>
          <p:nvPr/>
        </p:nvSpPr>
        <p:spPr>
          <a:xfrm>
            <a:off x="288895" y="283171"/>
            <a:ext cx="38883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Yhteenveto:</a:t>
            </a: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Täytä tekstikenttään kunkin vuoden loputtua tärkeimmät tehdyt toimenpiteet. 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22"/>
          <p:cNvSpPr txBox="1"/>
          <p:nvPr/>
        </p:nvSpPr>
        <p:spPr>
          <a:xfrm>
            <a:off x="5454990" y="3291318"/>
            <a:ext cx="8856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alibri"/>
              <a:buNone/>
            </a:pPr>
            <a:r>
              <a:rPr lang="en-US" sz="240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VISIO</a:t>
            </a:r>
            <a:endParaRPr sz="2400" b="1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22"/>
          <p:cNvSpPr txBox="1"/>
          <p:nvPr/>
        </p:nvSpPr>
        <p:spPr>
          <a:xfrm>
            <a:off x="859261" y="1924940"/>
            <a:ext cx="27474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BCDD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C7BCDD"/>
                </a:solidFill>
                <a:latin typeface="Calibri"/>
                <a:ea typeface="Calibri"/>
                <a:cs typeface="Calibri"/>
                <a:sym typeface="Calibri"/>
              </a:rPr>
              <a:t>Tärkeimmät toimenpiteet</a:t>
            </a:r>
            <a:endParaRPr sz="1800" b="1" i="0" u="none" strike="noStrike" cap="none">
              <a:solidFill>
                <a:srgbClr val="C7BCD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22"/>
          <p:cNvSpPr txBox="1"/>
          <p:nvPr/>
        </p:nvSpPr>
        <p:spPr>
          <a:xfrm>
            <a:off x="1667701" y="4462893"/>
            <a:ext cx="2797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9E5F6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B9E5F6"/>
                </a:solidFill>
                <a:latin typeface="Calibri"/>
                <a:ea typeface="Calibri"/>
                <a:cs typeface="Calibri"/>
                <a:sym typeface="Calibri"/>
              </a:rPr>
              <a:t>Tärkeimmät toimenpiteet</a:t>
            </a:r>
            <a:endParaRPr sz="1800" b="1" i="0" u="none" strike="noStrike" cap="none">
              <a:solidFill>
                <a:srgbClr val="B9E5F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22"/>
          <p:cNvSpPr txBox="1"/>
          <p:nvPr/>
        </p:nvSpPr>
        <p:spPr>
          <a:xfrm>
            <a:off x="4631664" y="276395"/>
            <a:ext cx="2928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C5B8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FBC5B8"/>
                </a:solidFill>
                <a:latin typeface="Calibri"/>
                <a:ea typeface="Calibri"/>
                <a:cs typeface="Calibri"/>
                <a:sym typeface="Calibri"/>
              </a:rPr>
              <a:t>Tärkeimmät toimenpiteet</a:t>
            </a:r>
            <a:endParaRPr sz="1800" b="1" i="0" u="none" strike="noStrike" cap="none">
              <a:solidFill>
                <a:srgbClr val="FBC5B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22"/>
          <p:cNvSpPr txBox="1"/>
          <p:nvPr/>
        </p:nvSpPr>
        <p:spPr>
          <a:xfrm>
            <a:off x="8437196" y="1742325"/>
            <a:ext cx="3148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D6A7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F2D6A7"/>
                </a:solidFill>
                <a:latin typeface="Calibri"/>
                <a:ea typeface="Calibri"/>
                <a:cs typeface="Calibri"/>
                <a:sym typeface="Calibri"/>
              </a:rPr>
              <a:t>Tärkeimmät toimenpiteet</a:t>
            </a:r>
            <a:endParaRPr sz="1800" b="1" i="0" u="none" strike="noStrike" cap="none">
              <a:solidFill>
                <a:srgbClr val="F2D6A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22"/>
          <p:cNvSpPr txBox="1"/>
          <p:nvPr/>
        </p:nvSpPr>
        <p:spPr>
          <a:xfrm>
            <a:off x="7641421" y="4420291"/>
            <a:ext cx="3429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4E6B7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D4E6B7"/>
                </a:solidFill>
                <a:latin typeface="Calibri"/>
                <a:ea typeface="Calibri"/>
                <a:cs typeface="Calibri"/>
                <a:sym typeface="Calibri"/>
              </a:rPr>
              <a:t>Tärkeimmät toimenpiteet</a:t>
            </a:r>
            <a:endParaRPr sz="1800" b="1" i="0" u="none" strike="noStrike" cap="none">
              <a:solidFill>
                <a:srgbClr val="D4E6B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22"/>
          <p:cNvSpPr/>
          <p:nvPr/>
        </p:nvSpPr>
        <p:spPr>
          <a:xfrm>
            <a:off x="0" y="6715079"/>
            <a:ext cx="12192000" cy="198600"/>
          </a:xfrm>
          <a:prstGeom prst="rect">
            <a:avLst/>
          </a:prstGeom>
          <a:solidFill>
            <a:srgbClr val="C7BCDD"/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D4E6B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22"/>
          <p:cNvSpPr/>
          <p:nvPr/>
        </p:nvSpPr>
        <p:spPr>
          <a:xfrm>
            <a:off x="4347843" y="6192042"/>
            <a:ext cx="3212400" cy="307800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Kirjoita tähän, kenen visiokirja tämä on</a:t>
            </a:r>
            <a:endParaRPr/>
          </a:p>
        </p:txBody>
      </p:sp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oogle Shape;95;p14"/>
          <p:cNvGrpSpPr/>
          <p:nvPr/>
        </p:nvGrpSpPr>
        <p:grpSpPr>
          <a:xfrm>
            <a:off x="-3336179" y="-860816"/>
            <a:ext cx="12503806" cy="2035115"/>
            <a:chOff x="-3336179" y="-860816"/>
            <a:chExt cx="12503806" cy="2035115"/>
          </a:xfrm>
        </p:grpSpPr>
        <p:pic>
          <p:nvPicPr>
            <p:cNvPr id="96" name="Google Shape;96;p14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3336179" y="-211189"/>
              <a:ext cx="2489371" cy="71059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7" name="Google Shape;97;p14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-689357" y="-365723"/>
              <a:ext cx="1786627" cy="51324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8" name="Google Shape;98;p14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402098" y="-19760"/>
              <a:ext cx="2872057" cy="8235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9" name="Google Shape;99;p14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866238" y="-860816"/>
              <a:ext cx="3299347" cy="94781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0" name="Google Shape;100;p14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5444822" y="-7872"/>
              <a:ext cx="2801803" cy="79978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1" name="Google Shape;101;p14"/>
            <p:cNvPicPr preferRelativeResize="0"/>
            <p:nvPr/>
          </p:nvPicPr>
          <p:blipFill rotWithShape="1">
            <a:blip r:embed="rId8">
              <a:alphaModFix/>
            </a:blip>
            <a:srcRect/>
            <a:stretch/>
          </p:blipFill>
          <p:spPr>
            <a:xfrm>
              <a:off x="3995178" y="-371776"/>
              <a:ext cx="1985262" cy="57135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2" name="Google Shape;102;p14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3082250" y="546436"/>
              <a:ext cx="2185608" cy="62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3" name="Google Shape;103;p14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325624" y="543647"/>
              <a:ext cx="1842003" cy="52580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4" name="Google Shape;104;p14"/>
            <p:cNvPicPr preferRelativeResize="0"/>
            <p:nvPr/>
          </p:nvPicPr>
          <p:blipFill rotWithShape="1">
            <a:blip r:embed="rId8">
              <a:alphaModFix/>
            </a:blip>
            <a:srcRect/>
            <a:stretch/>
          </p:blipFill>
          <p:spPr>
            <a:xfrm>
              <a:off x="-2211412" y="369911"/>
              <a:ext cx="1747518" cy="502929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05" name="Google Shape;105;p14"/>
          <p:cNvGrpSpPr/>
          <p:nvPr/>
        </p:nvGrpSpPr>
        <p:grpSpPr>
          <a:xfrm>
            <a:off x="3752450" y="5388586"/>
            <a:ext cx="12527682" cy="1847335"/>
            <a:chOff x="3752450" y="5388586"/>
            <a:chExt cx="12527682" cy="1847335"/>
          </a:xfrm>
        </p:grpSpPr>
        <p:pic>
          <p:nvPicPr>
            <p:cNvPr id="106" name="Google Shape;106;p14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860282" y="6013066"/>
              <a:ext cx="1889845" cy="53946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7" name="Google Shape;107;p14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0236863" y="5993562"/>
              <a:ext cx="2849910" cy="81869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8" name="Google Shape;108;p14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145533" y="5662092"/>
              <a:ext cx="2872057" cy="8235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9" name="Google Shape;109;p14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9695337" y="5388586"/>
              <a:ext cx="2105927" cy="60497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0" name="Google Shape;110;p14"/>
            <p:cNvPicPr preferRelativeResize="0"/>
            <p:nvPr/>
          </p:nvPicPr>
          <p:blipFill rotWithShape="1">
            <a:blip r:embed="rId8">
              <a:alphaModFix/>
            </a:blip>
            <a:srcRect/>
            <a:stretch/>
          </p:blipFill>
          <p:spPr>
            <a:xfrm>
              <a:off x="5574566" y="6313959"/>
              <a:ext cx="2778843" cy="79974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1" name="Google Shape;111;p14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2121194" y="5708233"/>
              <a:ext cx="2433584" cy="69467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2" name="Google Shape;112;p14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8879400" y="6643902"/>
              <a:ext cx="2060819" cy="59201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3" name="Google Shape;113;p14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3752450" y="6411653"/>
              <a:ext cx="1838858" cy="52825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4" name="Google Shape;114;p14"/>
            <p:cNvPicPr preferRelativeResize="0"/>
            <p:nvPr/>
          </p:nvPicPr>
          <p:blipFill rotWithShape="1">
            <a:blip r:embed="rId8">
              <a:alphaModFix/>
            </a:blip>
            <a:srcRect/>
            <a:stretch/>
          </p:blipFill>
          <p:spPr>
            <a:xfrm>
              <a:off x="14294870" y="5919075"/>
              <a:ext cx="1985262" cy="571353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5" name="Google Shape;115;p14"/>
          <p:cNvSpPr txBox="1"/>
          <p:nvPr/>
        </p:nvSpPr>
        <p:spPr>
          <a:xfrm>
            <a:off x="1232949" y="1251357"/>
            <a:ext cx="9495000" cy="461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Kirjastosta sisältöä elämään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Katso maailmaa uusin silmin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Meiltä on pääsy tietoon ja kulttuuriin.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Opi, koe, ylläty, virkisty ja nauti.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Löydämme, mitä etsit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Kirjastossa on asiantuntevaa henkilökuntaa.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Tarvittaessa tulemme luoksesi.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Olemme ajattelun ja viihtymisen paikka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Kirjasto on saavutettava ja turvallinen ympäristö.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Meillä on tiloja kohtaamiseen, oleskeluun ja kokoontumisiin.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Olemme kunnan monipuolinen ja maksuton palvelu</a:t>
            </a: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5"/>
          <p:cNvSpPr txBox="1"/>
          <p:nvPr/>
        </p:nvSpPr>
        <p:spPr>
          <a:xfrm>
            <a:off x="673812" y="1715460"/>
            <a:ext cx="3684199" cy="3693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Täyttöohjeet</a:t>
            </a:r>
            <a:endParaRPr/>
          </a:p>
        </p:txBody>
      </p:sp>
      <p:grpSp>
        <p:nvGrpSpPr>
          <p:cNvPr id="122" name="Google Shape;122;p15"/>
          <p:cNvGrpSpPr/>
          <p:nvPr/>
        </p:nvGrpSpPr>
        <p:grpSpPr>
          <a:xfrm>
            <a:off x="3752450" y="5388586"/>
            <a:ext cx="12527682" cy="1847335"/>
            <a:chOff x="3752450" y="5388586"/>
            <a:chExt cx="12527682" cy="1847335"/>
          </a:xfrm>
        </p:grpSpPr>
        <p:pic>
          <p:nvPicPr>
            <p:cNvPr id="123" name="Google Shape;123;p1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860282" y="6013066"/>
              <a:ext cx="1889845" cy="53946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4" name="Google Shape;124;p15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0236863" y="5993562"/>
              <a:ext cx="2849910" cy="81869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5" name="Google Shape;125;p15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145533" y="5662092"/>
              <a:ext cx="2872057" cy="8235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6" name="Google Shape;126;p15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9695337" y="5388586"/>
              <a:ext cx="2105927" cy="60497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7" name="Google Shape;127;p15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5574566" y="6313959"/>
              <a:ext cx="2778843" cy="79974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8" name="Google Shape;128;p1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2121194" y="5708233"/>
              <a:ext cx="2433584" cy="69467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9" name="Google Shape;129;p15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8879400" y="6643902"/>
              <a:ext cx="2060819" cy="59201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0" name="Google Shape;130;p15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3752450" y="6411653"/>
              <a:ext cx="1838858" cy="52825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1" name="Google Shape;131;p15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14294870" y="5919075"/>
              <a:ext cx="1985262" cy="57135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32" name="Google Shape;132;p15"/>
          <p:cNvGrpSpPr/>
          <p:nvPr/>
        </p:nvGrpSpPr>
        <p:grpSpPr>
          <a:xfrm>
            <a:off x="-3336179" y="-860816"/>
            <a:ext cx="12503806" cy="2035115"/>
            <a:chOff x="-3336179" y="-860816"/>
            <a:chExt cx="12503806" cy="2035115"/>
          </a:xfrm>
        </p:grpSpPr>
        <p:pic>
          <p:nvPicPr>
            <p:cNvPr id="133" name="Google Shape;133;p1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3336179" y="-211189"/>
              <a:ext cx="2489371" cy="71059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4" name="Google Shape;134;p15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-689357" y="-365723"/>
              <a:ext cx="1786627" cy="51324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5" name="Google Shape;135;p15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402098" y="-19760"/>
              <a:ext cx="2872057" cy="8235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6" name="Google Shape;136;p15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866238" y="-860816"/>
              <a:ext cx="3299347" cy="94781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7" name="Google Shape;137;p15"/>
            <p:cNvPicPr preferRelativeResize="0"/>
            <p:nvPr/>
          </p:nvPicPr>
          <p:blipFill rotWithShape="1">
            <a:blip r:embed="rId8">
              <a:alphaModFix/>
            </a:blip>
            <a:srcRect/>
            <a:stretch/>
          </p:blipFill>
          <p:spPr>
            <a:xfrm>
              <a:off x="5444822" y="-7872"/>
              <a:ext cx="2801803" cy="79978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8" name="Google Shape;138;p15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3995178" y="-371776"/>
              <a:ext cx="1985262" cy="57135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9" name="Google Shape;139;p15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3082250" y="546436"/>
              <a:ext cx="2185608" cy="62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0" name="Google Shape;140;p1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325624" y="543647"/>
              <a:ext cx="1842003" cy="52580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1" name="Google Shape;141;p15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-2211412" y="369911"/>
              <a:ext cx="1747518" cy="502929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2" name="Google Shape;142;p15"/>
          <p:cNvCxnSpPr/>
          <p:nvPr/>
        </p:nvCxnSpPr>
        <p:spPr>
          <a:xfrm>
            <a:off x="0" y="6843012"/>
            <a:ext cx="12191996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miter lim="8000"/>
            <a:headEnd type="none" w="sm" len="sm"/>
            <a:tailEnd type="none" w="sm" len="sm"/>
          </a:ln>
        </p:spPr>
      </p:cxnSp>
      <p:pic>
        <p:nvPicPr>
          <p:cNvPr id="143" name="Google Shape;143;p15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9816001" y="-19760"/>
            <a:ext cx="1985262" cy="571353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15"/>
          <p:cNvSpPr txBox="1"/>
          <p:nvPr/>
        </p:nvSpPr>
        <p:spPr>
          <a:xfrm>
            <a:off x="673812" y="2297237"/>
            <a:ext cx="10856400" cy="341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Tämä visiotyökirja on tarkoitettu kirjaston, kirjastokavereiden, tiimien, työparien, erilaisten ryhmien tai yksittäisten työntekijöiden käyttöön.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Kullekin vuodelle on oma sivu. Lisää siihen päivämäärä ja </a:t>
            </a: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äytä vuoden alussa, mihin keskityt kyseisenä vuonna vision toteuttamisessa. Täydennä Mitä teimme -laatikkoon vuoden lopussa, mitä toimenpiteitä teit. </a:t>
            </a:r>
            <a:b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Voit lisätä kunkin vuoden perään uusia dioja halutessasi. Näille lisäsivuille voit tuoda lisää tekstiä tai kuvia visiotyön toteutuksesta.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Visiotyökirjan viimeiselle sivulle kootaan yhteen, millaisia toimia teit koko visiokauden aikana.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Voit esitellä vision toteuttamista tämän työkirjan avulla esimerkiksi Lapin kirjastojen tilaisuuksissa. </a:t>
            </a:r>
            <a:endParaRPr/>
          </a:p>
        </p:txBody>
      </p:sp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0201" y="907980"/>
            <a:ext cx="1913510" cy="545302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6"/>
          <p:cNvSpPr txBox="1"/>
          <p:nvPr/>
        </p:nvSpPr>
        <p:spPr>
          <a:xfrm>
            <a:off x="570201" y="1560862"/>
            <a:ext cx="10765800" cy="1754700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Tekstikenttä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6"/>
          <p:cNvSpPr txBox="1"/>
          <p:nvPr/>
        </p:nvSpPr>
        <p:spPr>
          <a:xfrm>
            <a:off x="570201" y="3878244"/>
            <a:ext cx="10765660" cy="1754322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Tekstikenttä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6"/>
          <p:cNvSpPr txBox="1"/>
          <p:nvPr/>
        </p:nvSpPr>
        <p:spPr>
          <a:xfrm>
            <a:off x="463107" y="487137"/>
            <a:ext cx="5730864" cy="40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C5B8"/>
              </a:buClr>
              <a:buSzPts val="2000"/>
              <a:buFont typeface="Calibri"/>
              <a:buNone/>
            </a:pPr>
            <a:r>
              <a:rPr lang="en-US" sz="2000" b="1" i="0" u="none" strike="noStrike" cap="none">
                <a:solidFill>
                  <a:srgbClr val="FBC5B8"/>
                </a:solidFill>
                <a:latin typeface="Calibri"/>
                <a:ea typeface="Calibri"/>
                <a:cs typeface="Calibri"/>
                <a:sym typeface="Calibri"/>
              </a:rPr>
              <a:t>MIHIN KESKITYMME VISION TOTEUTTAMISESSA</a:t>
            </a:r>
            <a:endParaRPr sz="2000" b="1" i="0" u="none" strike="noStrike" cap="none">
              <a:solidFill>
                <a:srgbClr val="FBC5B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6"/>
          <p:cNvSpPr/>
          <p:nvPr/>
        </p:nvSpPr>
        <p:spPr>
          <a:xfrm>
            <a:off x="0" y="6715079"/>
            <a:ext cx="12191996" cy="198525"/>
          </a:xfrm>
          <a:prstGeom prst="rect">
            <a:avLst/>
          </a:prstGeom>
          <a:solidFill>
            <a:srgbClr val="FBC5B8"/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6"/>
          <p:cNvSpPr txBox="1"/>
          <p:nvPr/>
        </p:nvSpPr>
        <p:spPr>
          <a:xfrm>
            <a:off x="463107" y="3438107"/>
            <a:ext cx="2956191" cy="40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Calibri"/>
              <a:buNone/>
            </a:pPr>
            <a:r>
              <a:rPr lang="en-US" sz="200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MITÄ TEIMME</a:t>
            </a:r>
            <a:endParaRPr sz="2000" b="1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6"/>
          <p:cNvSpPr/>
          <p:nvPr/>
        </p:nvSpPr>
        <p:spPr>
          <a:xfrm>
            <a:off x="7036006" y="6192042"/>
            <a:ext cx="4299856" cy="369335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Kirjoita tähän, kenen visiokirja tämä on</a:t>
            </a:r>
            <a:endParaRPr/>
          </a:p>
        </p:txBody>
      </p:sp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7"/>
          <p:cNvSpPr txBox="1"/>
          <p:nvPr/>
        </p:nvSpPr>
        <p:spPr>
          <a:xfrm>
            <a:off x="570201" y="1560862"/>
            <a:ext cx="10765660" cy="1754322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Tekstikenttä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7"/>
          <p:cNvSpPr txBox="1"/>
          <p:nvPr/>
        </p:nvSpPr>
        <p:spPr>
          <a:xfrm>
            <a:off x="570201" y="3878244"/>
            <a:ext cx="10765660" cy="1754322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Tekstikenttä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7"/>
          <p:cNvSpPr txBox="1"/>
          <p:nvPr/>
        </p:nvSpPr>
        <p:spPr>
          <a:xfrm>
            <a:off x="463107" y="477216"/>
            <a:ext cx="5317208" cy="40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D6A7"/>
              </a:buClr>
              <a:buSzPts val="2000"/>
              <a:buFont typeface="Calibri"/>
              <a:buNone/>
            </a:pPr>
            <a:r>
              <a:rPr lang="en-US" sz="2000" b="1" i="0" u="none" strike="noStrike" cap="none">
                <a:solidFill>
                  <a:srgbClr val="F2D6A7"/>
                </a:solidFill>
                <a:latin typeface="Calibri"/>
                <a:ea typeface="Calibri"/>
                <a:cs typeface="Calibri"/>
                <a:sym typeface="Calibri"/>
              </a:rPr>
              <a:t>MIHIN KESKITYMME VISION TOTEUTTAMISESSA</a:t>
            </a:r>
            <a:endParaRPr sz="2000" b="1" i="0" u="none" strike="noStrike" cap="none">
              <a:solidFill>
                <a:srgbClr val="F2D6A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7"/>
          <p:cNvSpPr/>
          <p:nvPr/>
        </p:nvSpPr>
        <p:spPr>
          <a:xfrm>
            <a:off x="0" y="6715079"/>
            <a:ext cx="12191996" cy="198525"/>
          </a:xfrm>
          <a:prstGeom prst="rect">
            <a:avLst/>
          </a:prstGeom>
          <a:solidFill>
            <a:srgbClr val="F2D6A7"/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7"/>
          <p:cNvSpPr txBox="1"/>
          <p:nvPr/>
        </p:nvSpPr>
        <p:spPr>
          <a:xfrm>
            <a:off x="463107" y="3438107"/>
            <a:ext cx="2956191" cy="40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Calibri"/>
              <a:buNone/>
            </a:pPr>
            <a:r>
              <a:rPr lang="en-US" sz="200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MITÄ TEIMME</a:t>
            </a:r>
            <a:endParaRPr sz="2000" b="1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5" name="Google Shape;165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0201" y="890689"/>
            <a:ext cx="1923650" cy="547250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17"/>
          <p:cNvSpPr/>
          <p:nvPr/>
        </p:nvSpPr>
        <p:spPr>
          <a:xfrm>
            <a:off x="7036006" y="6192042"/>
            <a:ext cx="4299856" cy="369335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Kirjoita tähän, kenen visiokirja tämä on</a:t>
            </a:r>
            <a:endParaRPr/>
          </a:p>
        </p:txBody>
      </p:sp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8"/>
          <p:cNvSpPr txBox="1"/>
          <p:nvPr/>
        </p:nvSpPr>
        <p:spPr>
          <a:xfrm>
            <a:off x="570201" y="1560862"/>
            <a:ext cx="10765660" cy="1754322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Tekstikenttä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18"/>
          <p:cNvSpPr txBox="1"/>
          <p:nvPr/>
        </p:nvSpPr>
        <p:spPr>
          <a:xfrm>
            <a:off x="570201" y="3878244"/>
            <a:ext cx="10765660" cy="1754322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Tekstikenttä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18"/>
          <p:cNvSpPr txBox="1"/>
          <p:nvPr/>
        </p:nvSpPr>
        <p:spPr>
          <a:xfrm>
            <a:off x="463107" y="478350"/>
            <a:ext cx="5643777" cy="40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4E6B7"/>
              </a:buClr>
              <a:buSzPts val="2000"/>
              <a:buFont typeface="Calibri"/>
              <a:buNone/>
            </a:pPr>
            <a:r>
              <a:rPr lang="en-US" sz="2000" b="1" i="0" u="none" strike="noStrike" cap="none">
                <a:solidFill>
                  <a:srgbClr val="D4E6B7"/>
                </a:solidFill>
                <a:latin typeface="Calibri"/>
                <a:ea typeface="Calibri"/>
                <a:cs typeface="Calibri"/>
                <a:sym typeface="Calibri"/>
              </a:rPr>
              <a:t>MIHIN KESKITYMME VISION TOTEUTTAMISESSA</a:t>
            </a:r>
            <a:endParaRPr sz="2000" b="1" i="0" u="none" strike="noStrike" cap="none">
              <a:solidFill>
                <a:srgbClr val="D4E6B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18"/>
          <p:cNvSpPr/>
          <p:nvPr/>
        </p:nvSpPr>
        <p:spPr>
          <a:xfrm>
            <a:off x="0" y="6715079"/>
            <a:ext cx="12191996" cy="198525"/>
          </a:xfrm>
          <a:prstGeom prst="rect">
            <a:avLst/>
          </a:prstGeom>
          <a:solidFill>
            <a:srgbClr val="D4E6B7"/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D4E6B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18"/>
          <p:cNvSpPr txBox="1"/>
          <p:nvPr/>
        </p:nvSpPr>
        <p:spPr>
          <a:xfrm>
            <a:off x="463107" y="3438107"/>
            <a:ext cx="2956191" cy="40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Calibri"/>
              <a:buNone/>
            </a:pPr>
            <a:r>
              <a:rPr lang="en-US" sz="200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MITÄ TEIMME</a:t>
            </a:r>
            <a:endParaRPr sz="2000" b="1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6" name="Google Shape;176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0201" y="878454"/>
            <a:ext cx="1922059" cy="548365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18"/>
          <p:cNvSpPr/>
          <p:nvPr/>
        </p:nvSpPr>
        <p:spPr>
          <a:xfrm>
            <a:off x="7036006" y="6192042"/>
            <a:ext cx="4299856" cy="369335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Kirjoita tähän, kenen visiokirja tämä on</a:t>
            </a:r>
            <a:endParaRPr/>
          </a:p>
        </p:txBody>
      </p:sp>
    </p:spTree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9"/>
          <p:cNvSpPr txBox="1"/>
          <p:nvPr/>
        </p:nvSpPr>
        <p:spPr>
          <a:xfrm>
            <a:off x="570201" y="1560862"/>
            <a:ext cx="10765660" cy="1754322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Tekstikenttä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19"/>
          <p:cNvSpPr txBox="1"/>
          <p:nvPr/>
        </p:nvSpPr>
        <p:spPr>
          <a:xfrm>
            <a:off x="570201" y="3878244"/>
            <a:ext cx="10765660" cy="1754322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Tekstikenttä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9"/>
          <p:cNvSpPr txBox="1"/>
          <p:nvPr/>
        </p:nvSpPr>
        <p:spPr>
          <a:xfrm>
            <a:off x="463107" y="478350"/>
            <a:ext cx="6188064" cy="40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9E5F6"/>
              </a:buClr>
              <a:buSzPts val="2000"/>
              <a:buFont typeface="Calibri"/>
              <a:buNone/>
            </a:pPr>
            <a:r>
              <a:rPr lang="en-US" sz="2000" b="1" i="0" u="none" strike="noStrike" cap="none">
                <a:solidFill>
                  <a:srgbClr val="B9E5F6"/>
                </a:solidFill>
                <a:latin typeface="Calibri"/>
                <a:ea typeface="Calibri"/>
                <a:cs typeface="Calibri"/>
                <a:sym typeface="Calibri"/>
              </a:rPr>
              <a:t>MIHIN KESKITYMME VISION TOTEUTTAMISESSA</a:t>
            </a:r>
            <a:endParaRPr sz="2000" b="1" i="0" u="none" strike="noStrike" cap="none">
              <a:solidFill>
                <a:srgbClr val="B9E5F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9"/>
          <p:cNvSpPr/>
          <p:nvPr/>
        </p:nvSpPr>
        <p:spPr>
          <a:xfrm>
            <a:off x="0" y="6715079"/>
            <a:ext cx="12191996" cy="198525"/>
          </a:xfrm>
          <a:prstGeom prst="rect">
            <a:avLst/>
          </a:prstGeom>
          <a:solidFill>
            <a:srgbClr val="B9E5F6"/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D4E6B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9"/>
          <p:cNvSpPr txBox="1"/>
          <p:nvPr/>
        </p:nvSpPr>
        <p:spPr>
          <a:xfrm>
            <a:off x="463107" y="3438107"/>
            <a:ext cx="2956191" cy="40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Calibri"/>
              <a:buNone/>
            </a:pPr>
            <a:r>
              <a:rPr lang="en-US" sz="200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MITÄ TEIMME</a:t>
            </a:r>
            <a:endParaRPr sz="2000" b="1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7" name="Google Shape;187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0201" y="890351"/>
            <a:ext cx="1847920" cy="527215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19"/>
          <p:cNvSpPr/>
          <p:nvPr/>
        </p:nvSpPr>
        <p:spPr>
          <a:xfrm>
            <a:off x="7036006" y="6192042"/>
            <a:ext cx="4299856" cy="369335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Kirjoita tähän, kenen visiokirja tämä on</a:t>
            </a:r>
            <a:endParaRPr/>
          </a:p>
        </p:txBody>
      </p:sp>
    </p:spTree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0"/>
          <p:cNvSpPr txBox="1"/>
          <p:nvPr/>
        </p:nvSpPr>
        <p:spPr>
          <a:xfrm>
            <a:off x="570201" y="1560862"/>
            <a:ext cx="10765660" cy="1754322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Tekstikenttä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20"/>
          <p:cNvSpPr txBox="1"/>
          <p:nvPr/>
        </p:nvSpPr>
        <p:spPr>
          <a:xfrm>
            <a:off x="570201" y="3878244"/>
            <a:ext cx="10765660" cy="1754322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Tekstikenttä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20"/>
          <p:cNvSpPr txBox="1"/>
          <p:nvPr/>
        </p:nvSpPr>
        <p:spPr>
          <a:xfrm>
            <a:off x="463107" y="478350"/>
            <a:ext cx="6572899" cy="40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BCDD"/>
              </a:buClr>
              <a:buSzPts val="2000"/>
              <a:buFont typeface="Calibri"/>
              <a:buNone/>
            </a:pPr>
            <a:r>
              <a:rPr lang="en-US" sz="2000" b="1" i="0" u="none" strike="noStrike" cap="none">
                <a:solidFill>
                  <a:srgbClr val="C7BCDD"/>
                </a:solidFill>
                <a:latin typeface="Calibri"/>
                <a:ea typeface="Calibri"/>
                <a:cs typeface="Calibri"/>
                <a:sym typeface="Calibri"/>
              </a:rPr>
              <a:t>MIHIN KESKITYMME VISION TOTEUTTAMISESSA</a:t>
            </a:r>
            <a:endParaRPr sz="2000" b="1" i="0" u="none" strike="noStrike" cap="none">
              <a:solidFill>
                <a:srgbClr val="C7BCD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20"/>
          <p:cNvSpPr/>
          <p:nvPr/>
        </p:nvSpPr>
        <p:spPr>
          <a:xfrm>
            <a:off x="0" y="6715079"/>
            <a:ext cx="12191996" cy="198525"/>
          </a:xfrm>
          <a:prstGeom prst="rect">
            <a:avLst/>
          </a:prstGeom>
          <a:solidFill>
            <a:srgbClr val="C7BCDD"/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D4E6B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20"/>
          <p:cNvSpPr txBox="1"/>
          <p:nvPr/>
        </p:nvSpPr>
        <p:spPr>
          <a:xfrm>
            <a:off x="463107" y="3438107"/>
            <a:ext cx="2956191" cy="40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Calibri"/>
              <a:buNone/>
            </a:pPr>
            <a:r>
              <a:rPr lang="en-US" sz="200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MITÄ TEIMME</a:t>
            </a:r>
            <a:endParaRPr sz="2000" b="1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8" name="Google Shape;198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0201" y="901772"/>
            <a:ext cx="1807896" cy="515794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20"/>
          <p:cNvSpPr/>
          <p:nvPr/>
        </p:nvSpPr>
        <p:spPr>
          <a:xfrm>
            <a:off x="7036006" y="6192042"/>
            <a:ext cx="4299856" cy="369335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Kirjoita tähän, kenen visiokirja tämä on</a:t>
            </a:r>
            <a:endParaRPr/>
          </a:p>
        </p:txBody>
      </p:sp>
    </p:spTree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" name="Google Shape;204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93441" y="5943375"/>
            <a:ext cx="2747450" cy="787992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21"/>
          <p:cNvSpPr/>
          <p:nvPr/>
        </p:nvSpPr>
        <p:spPr>
          <a:xfrm>
            <a:off x="3562804" y="2542498"/>
            <a:ext cx="1963738" cy="1171575"/>
          </a:xfrm>
          <a:custGeom>
            <a:avLst/>
            <a:gdLst/>
            <a:ahLst/>
            <a:cxnLst/>
            <a:rect l="l" t="t" r="r" b="b"/>
            <a:pathLst>
              <a:path w="1309" h="781" extrusionOk="0">
                <a:moveTo>
                  <a:pt x="310" y="39"/>
                </a:moveTo>
                <a:cubicBezTo>
                  <a:pt x="1144" y="339"/>
                  <a:pt x="1144" y="339"/>
                  <a:pt x="1144" y="339"/>
                </a:cubicBezTo>
                <a:cubicBezTo>
                  <a:pt x="1253" y="379"/>
                  <a:pt x="1309" y="500"/>
                  <a:pt x="1269" y="611"/>
                </a:cubicBezTo>
                <a:cubicBezTo>
                  <a:pt x="1229" y="722"/>
                  <a:pt x="1108" y="781"/>
                  <a:pt x="999" y="741"/>
                </a:cubicBezTo>
                <a:cubicBezTo>
                  <a:pt x="165" y="441"/>
                  <a:pt x="165" y="441"/>
                  <a:pt x="165" y="441"/>
                </a:cubicBezTo>
                <a:cubicBezTo>
                  <a:pt x="56" y="402"/>
                  <a:pt x="0" y="280"/>
                  <a:pt x="40" y="169"/>
                </a:cubicBezTo>
                <a:cubicBezTo>
                  <a:pt x="80" y="58"/>
                  <a:pt x="201" y="0"/>
                  <a:pt x="310" y="39"/>
                </a:cubicBezTo>
                <a:close/>
              </a:path>
            </a:pathLst>
          </a:custGeom>
          <a:solidFill>
            <a:srgbClr val="C7BCD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21"/>
          <p:cNvSpPr/>
          <p:nvPr/>
        </p:nvSpPr>
        <p:spPr>
          <a:xfrm>
            <a:off x="5573359" y="1221345"/>
            <a:ext cx="639759" cy="1951036"/>
          </a:xfrm>
          <a:custGeom>
            <a:avLst/>
            <a:gdLst/>
            <a:ahLst/>
            <a:cxnLst/>
            <a:rect l="l" t="t" r="r" b="b"/>
            <a:pathLst>
              <a:path w="427" h="1301" extrusionOk="0">
                <a:moveTo>
                  <a:pt x="427" y="209"/>
                </a:moveTo>
                <a:cubicBezTo>
                  <a:pt x="427" y="1091"/>
                  <a:pt x="427" y="1091"/>
                  <a:pt x="427" y="1091"/>
                </a:cubicBezTo>
                <a:cubicBezTo>
                  <a:pt x="427" y="1207"/>
                  <a:pt x="331" y="1301"/>
                  <a:pt x="213" y="1301"/>
                </a:cubicBezTo>
                <a:cubicBezTo>
                  <a:pt x="95" y="1301"/>
                  <a:pt x="0" y="1207"/>
                  <a:pt x="0" y="1091"/>
                </a:cubicBezTo>
                <a:cubicBezTo>
                  <a:pt x="0" y="209"/>
                  <a:pt x="0" y="209"/>
                  <a:pt x="0" y="209"/>
                </a:cubicBezTo>
                <a:cubicBezTo>
                  <a:pt x="0" y="93"/>
                  <a:pt x="95" y="0"/>
                  <a:pt x="213" y="0"/>
                </a:cubicBezTo>
                <a:cubicBezTo>
                  <a:pt x="331" y="0"/>
                  <a:pt x="427" y="93"/>
                  <a:pt x="427" y="209"/>
                </a:cubicBezTo>
                <a:close/>
              </a:path>
            </a:pathLst>
          </a:custGeom>
          <a:solidFill>
            <a:srgbClr val="FBC5B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21"/>
          <p:cNvSpPr/>
          <p:nvPr/>
        </p:nvSpPr>
        <p:spPr>
          <a:xfrm>
            <a:off x="6239326" y="2556278"/>
            <a:ext cx="1974847" cy="1154109"/>
          </a:xfrm>
          <a:custGeom>
            <a:avLst/>
            <a:gdLst/>
            <a:ahLst/>
            <a:cxnLst/>
            <a:rect l="l" t="t" r="r" b="b"/>
            <a:pathLst>
              <a:path w="1317" h="769" extrusionOk="0">
                <a:moveTo>
                  <a:pt x="1149" y="442"/>
                </a:moveTo>
                <a:cubicBezTo>
                  <a:pt x="307" y="731"/>
                  <a:pt x="307" y="731"/>
                  <a:pt x="307" y="731"/>
                </a:cubicBezTo>
                <a:cubicBezTo>
                  <a:pt x="197" y="769"/>
                  <a:pt x="77" y="709"/>
                  <a:pt x="38" y="597"/>
                </a:cubicBezTo>
                <a:cubicBezTo>
                  <a:pt x="0" y="486"/>
                  <a:pt x="58" y="365"/>
                  <a:pt x="169" y="327"/>
                </a:cubicBezTo>
                <a:cubicBezTo>
                  <a:pt x="1010" y="38"/>
                  <a:pt x="1010" y="38"/>
                  <a:pt x="1010" y="38"/>
                </a:cubicBezTo>
                <a:cubicBezTo>
                  <a:pt x="1121" y="0"/>
                  <a:pt x="1241" y="60"/>
                  <a:pt x="1279" y="172"/>
                </a:cubicBezTo>
                <a:cubicBezTo>
                  <a:pt x="1317" y="283"/>
                  <a:pt x="1259" y="404"/>
                  <a:pt x="1149" y="442"/>
                </a:cubicBezTo>
                <a:close/>
              </a:path>
            </a:pathLst>
          </a:custGeom>
          <a:solidFill>
            <a:srgbClr val="F2D6A7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21"/>
          <p:cNvSpPr/>
          <p:nvPr/>
        </p:nvSpPr>
        <p:spPr>
          <a:xfrm>
            <a:off x="4347834" y="3802276"/>
            <a:ext cx="1481135" cy="1852610"/>
          </a:xfrm>
          <a:custGeom>
            <a:avLst/>
            <a:gdLst/>
            <a:ahLst/>
            <a:cxnLst/>
            <a:rect l="l" t="t" r="r" b="b"/>
            <a:pathLst>
              <a:path w="987" h="1236" extrusionOk="0">
                <a:moveTo>
                  <a:pt x="66" y="875"/>
                </a:moveTo>
                <a:cubicBezTo>
                  <a:pt x="566" y="125"/>
                  <a:pt x="566" y="125"/>
                  <a:pt x="566" y="125"/>
                </a:cubicBezTo>
                <a:cubicBezTo>
                  <a:pt x="632" y="27"/>
                  <a:pt x="765" y="0"/>
                  <a:pt x="863" y="66"/>
                </a:cubicBezTo>
                <a:cubicBezTo>
                  <a:pt x="961" y="131"/>
                  <a:pt x="987" y="264"/>
                  <a:pt x="922" y="362"/>
                </a:cubicBezTo>
                <a:cubicBezTo>
                  <a:pt x="421" y="1112"/>
                  <a:pt x="421" y="1112"/>
                  <a:pt x="421" y="1112"/>
                </a:cubicBezTo>
                <a:cubicBezTo>
                  <a:pt x="356" y="1210"/>
                  <a:pt x="223" y="1236"/>
                  <a:pt x="125" y="1171"/>
                </a:cubicBezTo>
                <a:cubicBezTo>
                  <a:pt x="27" y="1105"/>
                  <a:pt x="0" y="973"/>
                  <a:pt x="66" y="875"/>
                </a:cubicBezTo>
                <a:close/>
              </a:path>
            </a:pathLst>
          </a:custGeom>
          <a:solidFill>
            <a:srgbClr val="B9E5F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21"/>
          <p:cNvSpPr/>
          <p:nvPr/>
        </p:nvSpPr>
        <p:spPr>
          <a:xfrm>
            <a:off x="5992428" y="3821323"/>
            <a:ext cx="1481135" cy="1814517"/>
          </a:xfrm>
          <a:custGeom>
            <a:avLst/>
            <a:gdLst/>
            <a:ahLst/>
            <a:cxnLst/>
            <a:rect l="l" t="t" r="r" b="b"/>
            <a:pathLst>
              <a:path w="987" h="1210" extrusionOk="0">
                <a:moveTo>
                  <a:pt x="417" y="119"/>
                </a:moveTo>
                <a:cubicBezTo>
                  <a:pt x="921" y="849"/>
                  <a:pt x="921" y="849"/>
                  <a:pt x="921" y="849"/>
                </a:cubicBezTo>
                <a:cubicBezTo>
                  <a:pt x="987" y="944"/>
                  <a:pt x="962" y="1076"/>
                  <a:pt x="864" y="1143"/>
                </a:cubicBezTo>
                <a:cubicBezTo>
                  <a:pt x="767" y="1210"/>
                  <a:pt x="635" y="1187"/>
                  <a:pt x="569" y="1091"/>
                </a:cubicBezTo>
                <a:cubicBezTo>
                  <a:pt x="66" y="361"/>
                  <a:pt x="66" y="361"/>
                  <a:pt x="66" y="361"/>
                </a:cubicBezTo>
                <a:cubicBezTo>
                  <a:pt x="0" y="265"/>
                  <a:pt x="25" y="134"/>
                  <a:pt x="122" y="67"/>
                </a:cubicBezTo>
                <a:cubicBezTo>
                  <a:pt x="219" y="0"/>
                  <a:pt x="351" y="23"/>
                  <a:pt x="417" y="119"/>
                </a:cubicBezTo>
                <a:close/>
              </a:path>
            </a:pathLst>
          </a:custGeom>
          <a:solidFill>
            <a:srgbClr val="D4E6B7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21"/>
          <p:cNvSpPr txBox="1"/>
          <p:nvPr/>
        </p:nvSpPr>
        <p:spPr>
          <a:xfrm>
            <a:off x="8023125" y="697325"/>
            <a:ext cx="3867300" cy="954300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Tekstikenttä</a:t>
            </a:r>
            <a:endParaRPr sz="14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21"/>
          <p:cNvSpPr txBox="1"/>
          <p:nvPr/>
        </p:nvSpPr>
        <p:spPr>
          <a:xfrm>
            <a:off x="8509125" y="2829650"/>
            <a:ext cx="3381300" cy="1169700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Tekstikenttä</a:t>
            </a:r>
            <a:endParaRPr sz="14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</a:pPr>
            <a:endParaRPr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21"/>
          <p:cNvSpPr txBox="1"/>
          <p:nvPr/>
        </p:nvSpPr>
        <p:spPr>
          <a:xfrm>
            <a:off x="7924575" y="5502225"/>
            <a:ext cx="3966000" cy="954300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Tekstikenttä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21"/>
          <p:cNvSpPr txBox="1"/>
          <p:nvPr/>
        </p:nvSpPr>
        <p:spPr>
          <a:xfrm>
            <a:off x="234825" y="5610251"/>
            <a:ext cx="3867300" cy="954300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Tekstikenttä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21"/>
          <p:cNvSpPr txBox="1"/>
          <p:nvPr/>
        </p:nvSpPr>
        <p:spPr>
          <a:xfrm>
            <a:off x="294619" y="3092226"/>
            <a:ext cx="3095100" cy="1385400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Tekstikenttä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21"/>
          <p:cNvSpPr txBox="1"/>
          <p:nvPr/>
        </p:nvSpPr>
        <p:spPr>
          <a:xfrm>
            <a:off x="288910" y="54575"/>
            <a:ext cx="11493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Yhteenveto:</a:t>
            </a: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Täytä tekstikenttään kunkin vuoden tärkeimmät toimenpiteet. 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21"/>
          <p:cNvSpPr txBox="1"/>
          <p:nvPr/>
        </p:nvSpPr>
        <p:spPr>
          <a:xfrm>
            <a:off x="5454990" y="3291318"/>
            <a:ext cx="885605" cy="4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alibri"/>
              <a:buNone/>
            </a:pPr>
            <a:r>
              <a:rPr lang="en-US" sz="240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VISIO</a:t>
            </a:r>
            <a:endParaRPr sz="2400" b="1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21"/>
          <p:cNvSpPr txBox="1"/>
          <p:nvPr/>
        </p:nvSpPr>
        <p:spPr>
          <a:xfrm>
            <a:off x="234836" y="2040590"/>
            <a:ext cx="27474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BCDD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C7BCDD"/>
                </a:solidFill>
                <a:latin typeface="Calibri"/>
                <a:ea typeface="Calibri"/>
                <a:cs typeface="Calibri"/>
                <a:sym typeface="Calibri"/>
              </a:rPr>
              <a:t>Tärkeimmät toimenpiteet </a:t>
            </a:r>
            <a:r>
              <a:rPr lang="en-US" sz="5400" b="1">
                <a:solidFill>
                  <a:srgbClr val="C7BCDD"/>
                </a:solidFill>
                <a:latin typeface="Calibri"/>
                <a:ea typeface="Calibri"/>
                <a:cs typeface="Calibri"/>
                <a:sym typeface="Calibri"/>
              </a:rPr>
              <a:t>Havu</a:t>
            </a:r>
            <a:endParaRPr sz="5400" b="1">
              <a:solidFill>
                <a:srgbClr val="C7BCD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21"/>
          <p:cNvSpPr txBox="1"/>
          <p:nvPr/>
        </p:nvSpPr>
        <p:spPr>
          <a:xfrm>
            <a:off x="212701" y="4477231"/>
            <a:ext cx="27975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9E5F6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B9E5F6"/>
                </a:solidFill>
                <a:latin typeface="Calibri"/>
                <a:ea typeface="Calibri"/>
                <a:cs typeface="Calibri"/>
                <a:sym typeface="Calibri"/>
              </a:rPr>
              <a:t>Tärkeimmät toimenpiteet</a:t>
            </a:r>
            <a:endParaRPr sz="1800" b="1" i="0" u="none" strike="noStrike" cap="none">
              <a:solidFill>
                <a:srgbClr val="B9E5F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9E5F6"/>
              </a:buClr>
              <a:buSzPts val="1800"/>
              <a:buFont typeface="Calibri"/>
              <a:buNone/>
            </a:pPr>
            <a:r>
              <a:rPr lang="en-US" sz="5400" b="1">
                <a:solidFill>
                  <a:srgbClr val="B9E5F6"/>
                </a:solidFill>
                <a:latin typeface="Calibri"/>
                <a:ea typeface="Calibri"/>
                <a:cs typeface="Calibri"/>
                <a:sym typeface="Calibri"/>
              </a:rPr>
              <a:t>Hake</a:t>
            </a:r>
            <a:endParaRPr sz="5400" b="1">
              <a:solidFill>
                <a:srgbClr val="B9E5F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21"/>
          <p:cNvSpPr txBox="1"/>
          <p:nvPr/>
        </p:nvSpPr>
        <p:spPr>
          <a:xfrm>
            <a:off x="6132839" y="428770"/>
            <a:ext cx="29286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C5B8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FBC5B8"/>
                </a:solidFill>
                <a:latin typeface="Calibri"/>
                <a:ea typeface="Calibri"/>
                <a:cs typeface="Calibri"/>
                <a:sym typeface="Calibri"/>
              </a:rPr>
              <a:t>Tärkeimmät toimenpiteet</a:t>
            </a:r>
            <a:endParaRPr sz="1800" b="1" i="0" u="none" strike="noStrike" cap="none">
              <a:solidFill>
                <a:srgbClr val="FBC5B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C5B8"/>
              </a:buClr>
              <a:buSzPts val="1800"/>
              <a:buFont typeface="Calibri"/>
              <a:buNone/>
            </a:pPr>
            <a:r>
              <a:rPr lang="en-US" sz="5400" b="1">
                <a:solidFill>
                  <a:srgbClr val="FBC5B8"/>
                </a:solidFill>
                <a:latin typeface="Calibri"/>
                <a:ea typeface="Calibri"/>
                <a:cs typeface="Calibri"/>
                <a:sym typeface="Calibri"/>
              </a:rPr>
              <a:t>Asko</a:t>
            </a:r>
            <a:endParaRPr sz="5400" b="1">
              <a:solidFill>
                <a:srgbClr val="FBC5B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21"/>
          <p:cNvSpPr txBox="1"/>
          <p:nvPr/>
        </p:nvSpPr>
        <p:spPr>
          <a:xfrm>
            <a:off x="8482396" y="1748963"/>
            <a:ext cx="31485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D6A7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F2D6A7"/>
                </a:solidFill>
                <a:latin typeface="Calibri"/>
                <a:ea typeface="Calibri"/>
                <a:cs typeface="Calibri"/>
                <a:sym typeface="Calibri"/>
              </a:rPr>
              <a:t>Tärkeimmät toimenpiteet </a:t>
            </a:r>
            <a:endParaRPr sz="1800" b="1" i="0" u="none" strike="noStrike" cap="none">
              <a:solidFill>
                <a:srgbClr val="F2D6A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D6A7"/>
              </a:buClr>
              <a:buSzPts val="1800"/>
              <a:buFont typeface="Calibri"/>
              <a:buNone/>
            </a:pPr>
            <a:r>
              <a:rPr lang="en-US" sz="5400" b="1">
                <a:solidFill>
                  <a:srgbClr val="F2D6A7"/>
                </a:solidFill>
                <a:latin typeface="Calibri"/>
                <a:ea typeface="Calibri"/>
                <a:cs typeface="Calibri"/>
                <a:sym typeface="Calibri"/>
              </a:rPr>
              <a:t>Luke</a:t>
            </a:r>
            <a:endParaRPr sz="5400" b="1">
              <a:solidFill>
                <a:srgbClr val="F2D6A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21"/>
          <p:cNvSpPr txBox="1"/>
          <p:nvPr/>
        </p:nvSpPr>
        <p:spPr>
          <a:xfrm>
            <a:off x="7708571" y="4308216"/>
            <a:ext cx="34293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4E6B7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D4E6B7"/>
                </a:solidFill>
                <a:latin typeface="Calibri"/>
                <a:ea typeface="Calibri"/>
                <a:cs typeface="Calibri"/>
                <a:sym typeface="Calibri"/>
              </a:rPr>
              <a:t>Tärkeimmät toimenpiteet</a:t>
            </a:r>
            <a:endParaRPr sz="1800" b="1" i="0" u="none" strike="noStrike" cap="none">
              <a:solidFill>
                <a:srgbClr val="D4E6B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4E6B7"/>
              </a:buClr>
              <a:buSzPts val="1800"/>
              <a:buFont typeface="Calibri"/>
              <a:buNone/>
            </a:pPr>
            <a:r>
              <a:rPr lang="en-US" sz="5400" b="1">
                <a:solidFill>
                  <a:srgbClr val="D4E6B7"/>
                </a:solidFill>
                <a:latin typeface="Calibri"/>
                <a:ea typeface="Calibri"/>
                <a:cs typeface="Calibri"/>
                <a:sym typeface="Calibri"/>
              </a:rPr>
              <a:t>Taos</a:t>
            </a:r>
            <a:endParaRPr sz="5400" b="1">
              <a:solidFill>
                <a:srgbClr val="D4E6B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21"/>
          <p:cNvSpPr/>
          <p:nvPr/>
        </p:nvSpPr>
        <p:spPr>
          <a:xfrm>
            <a:off x="0" y="6715079"/>
            <a:ext cx="12191996" cy="198525"/>
          </a:xfrm>
          <a:prstGeom prst="rect">
            <a:avLst/>
          </a:prstGeom>
          <a:solidFill>
            <a:srgbClr val="C7BCDD"/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D4E6B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21"/>
          <p:cNvSpPr txBox="1"/>
          <p:nvPr/>
        </p:nvSpPr>
        <p:spPr>
          <a:xfrm>
            <a:off x="288889" y="428770"/>
            <a:ext cx="29286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C5B8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Tärkeimmät toimenpiteet</a:t>
            </a:r>
            <a:endParaRPr sz="1800" b="1" i="0" u="none" strike="noStrike" cap="none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C5B8"/>
              </a:buClr>
              <a:buSzPts val="1800"/>
              <a:buFont typeface="Calibri"/>
              <a:buNone/>
            </a:pPr>
            <a:r>
              <a:rPr lang="en-US" sz="5400" b="1">
                <a:solidFill>
                  <a:srgbClr val="6FA8DC"/>
                </a:solidFill>
                <a:latin typeface="Calibri"/>
                <a:ea typeface="Calibri"/>
                <a:cs typeface="Calibri"/>
                <a:sym typeface="Calibri"/>
              </a:rPr>
              <a:t>Kijo</a:t>
            </a:r>
            <a:endParaRPr sz="5400" b="1">
              <a:solidFill>
                <a:srgbClr val="6FA8D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21"/>
          <p:cNvSpPr txBox="1"/>
          <p:nvPr/>
        </p:nvSpPr>
        <p:spPr>
          <a:xfrm>
            <a:off x="2570225" y="655200"/>
            <a:ext cx="2797500" cy="1385400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Tekstikenttä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310</Words>
  <Application>Microsoft Office PowerPoint</Application>
  <PresentationFormat>Laajakuva</PresentationFormat>
  <Paragraphs>134</Paragraphs>
  <Slides>10</Slides>
  <Notes>10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cp:lastModifiedBy>Hoikka Kristiina Rovaniemi</cp:lastModifiedBy>
  <cp:revision>1</cp:revision>
  <dcterms:modified xsi:type="dcterms:W3CDTF">2025-04-07T08:10:53Z</dcterms:modified>
</cp:coreProperties>
</file>